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42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58"/>
  </p:notesMasterIdLst>
  <p:handoutMasterIdLst>
    <p:handoutMasterId r:id="rId59"/>
  </p:handoutMasterIdLst>
  <p:sldIdLst>
    <p:sldId id="264" r:id="rId2"/>
    <p:sldId id="280" r:id="rId3"/>
    <p:sldId id="319" r:id="rId4"/>
    <p:sldId id="281" r:id="rId5"/>
    <p:sldId id="321" r:id="rId6"/>
    <p:sldId id="282" r:id="rId7"/>
    <p:sldId id="283" r:id="rId8"/>
    <p:sldId id="316" r:id="rId9"/>
    <p:sldId id="323" r:id="rId10"/>
    <p:sldId id="284" r:id="rId11"/>
    <p:sldId id="285" r:id="rId12"/>
    <p:sldId id="330" r:id="rId13"/>
    <p:sldId id="286" r:id="rId14"/>
    <p:sldId id="331" r:id="rId15"/>
    <p:sldId id="287" r:id="rId16"/>
    <p:sldId id="288" r:id="rId17"/>
    <p:sldId id="289" r:id="rId18"/>
    <p:sldId id="332" r:id="rId19"/>
    <p:sldId id="290" r:id="rId20"/>
    <p:sldId id="324" r:id="rId21"/>
    <p:sldId id="291" r:id="rId22"/>
    <p:sldId id="292" r:id="rId23"/>
    <p:sldId id="293" r:id="rId24"/>
    <p:sldId id="294" r:id="rId25"/>
    <p:sldId id="295" r:id="rId26"/>
    <p:sldId id="325" r:id="rId27"/>
    <p:sldId id="296" r:id="rId28"/>
    <p:sldId id="297" r:id="rId29"/>
    <p:sldId id="322" r:id="rId30"/>
    <p:sldId id="298" r:id="rId31"/>
    <p:sldId id="318" r:id="rId32"/>
    <p:sldId id="299" r:id="rId33"/>
    <p:sldId id="326" r:id="rId34"/>
    <p:sldId id="300" r:id="rId35"/>
    <p:sldId id="301" r:id="rId36"/>
    <p:sldId id="302" r:id="rId37"/>
    <p:sldId id="303" r:id="rId38"/>
    <p:sldId id="320" r:id="rId39"/>
    <p:sldId id="304" r:id="rId40"/>
    <p:sldId id="327" r:id="rId41"/>
    <p:sldId id="305" r:id="rId42"/>
    <p:sldId id="306" r:id="rId43"/>
    <p:sldId id="307" r:id="rId44"/>
    <p:sldId id="308" r:id="rId45"/>
    <p:sldId id="309" r:id="rId46"/>
    <p:sldId id="333" r:id="rId47"/>
    <p:sldId id="310" r:id="rId48"/>
    <p:sldId id="328" r:id="rId49"/>
    <p:sldId id="311" r:id="rId50"/>
    <p:sldId id="317" r:id="rId51"/>
    <p:sldId id="313" r:id="rId52"/>
    <p:sldId id="315" r:id="rId53"/>
    <p:sldId id="334" r:id="rId54"/>
    <p:sldId id="329" r:id="rId55"/>
    <p:sldId id="314" r:id="rId56"/>
    <p:sldId id="267" r:id="rId5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utive Mono" panose="020B0604020202020204" charset="0"/>
      <p:regular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Open Sans SemiBold" panose="020B0706030804020204" pitchFamily="34" charset="0"/>
      <p:bold r:id="rId69"/>
      <p:boldItalic r:id="rId7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45F"/>
    <a:srgbClr val="007C9E"/>
    <a:srgbClr val="004D71"/>
    <a:srgbClr val="B1B7BC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588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5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4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4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99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158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62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28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67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88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5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5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31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77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42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3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81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869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12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392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4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4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0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93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0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2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7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162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Packages and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Package Managers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RPM Packages with YUM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Debian Packages with APT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Repositories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Acquire Software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Software from Source Code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 Software Dependency Issues</a:t>
            </a:r>
          </a:p>
        </p:txBody>
      </p:sp>
    </p:spTree>
    <p:extLst>
      <p:ext uri="{BB962C8B-B14F-4D97-AF65-F5344CB8AC3E}">
        <p14:creationId xmlns:p14="http://schemas.microsoft.com/office/powerpoint/2010/main" val="137847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C4398-6FAA-4703-92D7-9DA65576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Develetech will use CentOS and Ubuntu servers.</a:t>
            </a:r>
          </a:p>
          <a:p>
            <a:r>
              <a:rPr lang="en-US" dirty="0"/>
              <a:t>You need to configure package management solutions for both.</a:t>
            </a:r>
          </a:p>
          <a:p>
            <a:r>
              <a:rPr lang="en-US" dirty="0"/>
              <a:t>You'll decide which are most appropriate.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B738B2-9F2D-41D6-8291-94B58604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Package Managers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AF690-DA2F-4CB6-929E-3689146F6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6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5581E0-916B-4569-948A-95FF2DF55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rpm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6CBA0-4C9D-42B9-9058-81A13BCF1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2A752-F9FB-4F28-AB24-4A8591E2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RPM packages.</a:t>
            </a:r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21BFDBE7-D752-484D-9125-7E7429FDC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89522"/>
              </p:ext>
            </p:extLst>
          </p:nvPr>
        </p:nvGraphicFramePr>
        <p:xfrm>
          <a:off x="1194478" y="1697879"/>
          <a:ext cx="6750464" cy="2465274"/>
        </p:xfrm>
        <a:graphic>
          <a:graphicData uri="http://schemas.openxmlformats.org/drawingml/2006/table">
            <a:tbl>
              <a:tblPr/>
              <a:tblGrid>
                <a:gridCol w="2077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-i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Install the specified software.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-e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Uninstall the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 verbose mode.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Print hash marks as a progress bar.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251626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-V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Verify software components of package exist.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2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69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00354-6CE3-4AB0-915C-8E6DFBC6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rpm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AA7F54-6B0B-4015-ADF5-D9495576C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81685-D9F0-4423-9DA1-2EC695FC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02" y="1033229"/>
            <a:ext cx="6777797" cy="32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4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012B-3D7A-4D49-A289-B68CD514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RPM Querying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1FB06-D11C-4FFF-B043-1772264E6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0B5DB-D2B4-41DC-BA69-002B5331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to maintain a database of software info.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06B02EE6-648C-4086-8204-DD51DBAF8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29968"/>
              </p:ext>
            </p:extLst>
          </p:nvPr>
        </p:nvGraphicFramePr>
        <p:xfrm>
          <a:off x="1426429" y="1942384"/>
          <a:ext cx="6286561" cy="1643516"/>
        </p:xfrm>
        <a:graphic>
          <a:graphicData uri="http://schemas.openxmlformats.org/drawingml/2006/table">
            <a:tbl>
              <a:tblPr/>
              <a:tblGrid>
                <a:gridCol w="2415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0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rpm -qa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List all installed software.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rpm -qi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information about a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rpm -qc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configuration files for a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1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1FA7C2-6818-4138-9401-D6B46D49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RPM Querying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4B535-5936-48D4-B168-7899CDD84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D711B-8C0F-49E1-ADF4-C0CA7B29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23437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0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9FC6-B178-41C0-8C21-922740E7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RPM Verification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B3A3C3-C633-4BB3-9428-6415B39D6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7C478-082A-45DC-9326-4B6FF4BC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if installed components match what should be installed.</a:t>
            </a:r>
          </a:p>
          <a:p>
            <a:r>
              <a:rPr lang="en-US" dirty="0"/>
              <a:t>Used in troubleshooting to ensure package is installed and valid.</a:t>
            </a:r>
          </a:p>
        </p:txBody>
      </p:sp>
    </p:spTree>
    <p:extLst>
      <p:ext uri="{BB962C8B-B14F-4D97-AF65-F5344CB8AC3E}">
        <p14:creationId xmlns:p14="http://schemas.microsoft.com/office/powerpoint/2010/main" val="176560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CDAB-8E22-4967-A1B1-8AC7B020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RPM Upgrades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67A4B-7E2B-4280-9A19-095710440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B89A2-B7FC-4B24-86F0-6171D6741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-U</a:t>
            </a:r>
            <a:r>
              <a:rPr lang="en-US" dirty="0"/>
              <a:t> option upgrades installed package.</a:t>
            </a:r>
          </a:p>
          <a:p>
            <a:pPr lvl="1"/>
            <a:r>
              <a:rPr lang="en-US" dirty="0"/>
              <a:t>Installs package if it isn't already.</a:t>
            </a:r>
          </a:p>
          <a:p>
            <a:r>
              <a:rPr lang="en-US" dirty="0">
                <a:latin typeface="Cutive Mono" panose="020B0604020202020204" charset="0"/>
              </a:rPr>
              <a:t>-F</a:t>
            </a:r>
            <a:r>
              <a:rPr lang="en-US" dirty="0"/>
              <a:t> option freshens installed package.</a:t>
            </a:r>
          </a:p>
          <a:p>
            <a:pPr lvl="1"/>
            <a:r>
              <a:rPr lang="en-US" dirty="0"/>
              <a:t>Upgrades but doesn't install package if it isn't already.</a:t>
            </a:r>
          </a:p>
        </p:txBody>
      </p:sp>
    </p:spTree>
    <p:extLst>
      <p:ext uri="{BB962C8B-B14F-4D97-AF65-F5344CB8AC3E}">
        <p14:creationId xmlns:p14="http://schemas.microsoft.com/office/powerpoint/2010/main" val="3688562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5D76-EF89-4763-A9A7-A21C4DAE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yum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E465A-41A3-4AD3-8BF9-24095E533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64E14-406D-4C38-AB43-E6D6387F5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Improves on </a:t>
            </a:r>
            <a:r>
              <a:rPr lang="en-US" dirty="0">
                <a:latin typeface="Cutive Mono" panose="020B0604020202020204" charset="0"/>
              </a:rPr>
              <a:t>rpm</a:t>
            </a:r>
            <a:r>
              <a:rPr lang="en-US" dirty="0"/>
              <a:t> command.</a:t>
            </a:r>
          </a:p>
          <a:p>
            <a:r>
              <a:rPr lang="en-US" dirty="0"/>
              <a:t>Provides more straightforward management.</a:t>
            </a:r>
          </a:p>
          <a:p>
            <a:r>
              <a:rPr lang="en-US" dirty="0"/>
              <a:t>Can handle software dependencies.</a:t>
            </a:r>
          </a:p>
          <a:p>
            <a:pPr lvl="1"/>
            <a:r>
              <a:rPr lang="en-US" dirty="0"/>
              <a:t>Installs package and any packages it needs.</a:t>
            </a:r>
          </a:p>
          <a:p>
            <a:r>
              <a:rPr lang="en-US" dirty="0"/>
              <a:t>Can uses repositories.</a:t>
            </a:r>
          </a:p>
          <a:p>
            <a:pPr lvl="1"/>
            <a:r>
              <a:rPr lang="en-US" dirty="0"/>
              <a:t>Store .rpm files.</a:t>
            </a:r>
          </a:p>
          <a:p>
            <a:pPr lvl="1"/>
            <a:r>
              <a:rPr lang="en-US" dirty="0"/>
              <a:t>Enable admins to maintain version control.</a:t>
            </a:r>
          </a:p>
        </p:txBody>
      </p:sp>
    </p:spTree>
    <p:extLst>
      <p:ext uri="{BB962C8B-B14F-4D97-AF65-F5344CB8AC3E}">
        <p14:creationId xmlns:p14="http://schemas.microsoft.com/office/powerpoint/2010/main" val="61603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38D5D8-74C9-48A9-AAD4-EBBF1ADC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yum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A38CB-F6D9-4D85-B191-2020EADD2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0454F-7881-4CF5-9FD6-83E9201F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1031365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36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B1C1-AA2F-46D4-B260-2B64F743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yum</a:t>
            </a:r>
            <a:r>
              <a:rPr lang="en-US" dirty="0"/>
              <a:t> Subcommands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F6A62-9CC5-42A5-86EB-FB88D720C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03F68F7C-1BE4-45C9-B56E-EAD111660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77458"/>
              </p:ext>
            </p:extLst>
          </p:nvPr>
        </p:nvGraphicFramePr>
        <p:xfrm>
          <a:off x="734300" y="1133673"/>
          <a:ext cx="7670819" cy="2876153"/>
        </p:xfrm>
        <a:graphic>
          <a:graphicData uri="http://schemas.openxmlformats.org/drawingml/2006/table">
            <a:tbl>
              <a:tblPr/>
              <a:tblGrid>
                <a:gridCol w="2690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install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Install package from any configured repository.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localinstall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Install package from local repository.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remove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Uninstall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update [package name]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Update package or all installed packages if no argument given.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3978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info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Report info about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133972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provides {file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Report what package provides specified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13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77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4D8F-0F97-46BF-9C77-2F1972B5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D7780B-8036-4C56-B205-93A2166A3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Programs that install, update, inventory, and uninstall packaged software.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B4576-A88B-4B3F-98F9-104560E0C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A9E4BA-FDDE-4D31-A67C-8715AC972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Alternative is to compile software from source code.</a:t>
            </a:r>
          </a:p>
          <a:p>
            <a:pPr lvl="1"/>
            <a:r>
              <a:rPr lang="en-US" sz="1400" dirty="0"/>
              <a:t>Common in Linux due to open nature.</a:t>
            </a:r>
          </a:p>
          <a:p>
            <a:r>
              <a:rPr lang="en-US" sz="1600" dirty="0"/>
              <a:t>Package managers govern software lifecycle.</a:t>
            </a:r>
          </a:p>
          <a:p>
            <a:pPr lvl="1"/>
            <a:r>
              <a:rPr lang="en-US" sz="1400" dirty="0"/>
              <a:t>Control what is installed.</a:t>
            </a:r>
          </a:p>
          <a:p>
            <a:pPr lvl="1"/>
            <a:r>
              <a:rPr lang="en-US" sz="1400" dirty="0"/>
              <a:t>Manage versions.</a:t>
            </a:r>
          </a:p>
          <a:p>
            <a:pPr lvl="1"/>
            <a:r>
              <a:rPr lang="en-US" sz="1400" dirty="0"/>
              <a:t>Enable easy uninstalling.</a:t>
            </a:r>
          </a:p>
          <a:p>
            <a:r>
              <a:rPr lang="en-US" sz="1600" dirty="0"/>
              <a:t>Package is a collection of files needed by program to run.</a:t>
            </a:r>
          </a:p>
          <a:p>
            <a:pPr lvl="1"/>
            <a:r>
              <a:rPr lang="en-US" sz="1400" dirty="0"/>
              <a:t>Pre-compiled app.</a:t>
            </a:r>
          </a:p>
          <a:p>
            <a:pPr lvl="1"/>
            <a:r>
              <a:rPr lang="en-US" sz="1400" dirty="0"/>
              <a:t>Supporting files.</a:t>
            </a:r>
          </a:p>
          <a:p>
            <a:pPr lvl="1"/>
            <a:r>
              <a:rPr lang="en-US" sz="1400" dirty="0"/>
              <a:t>Supporting documentation.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5324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1510B-26E1-47B6-914A-50007916E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Managing Software with RPM and YUM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6BA7B3-CF8C-46F1-B843-B9748E62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7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28D714-75BC-4838-BCB2-52B2EFE05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You've been asked to demo software management on CentOS.</a:t>
            </a:r>
          </a:p>
          <a:p>
            <a:r>
              <a:rPr lang="en-US" dirty="0"/>
              <a:t>You'll install KornShell RPM.</a:t>
            </a:r>
          </a:p>
          <a:p>
            <a:r>
              <a:rPr lang="en-US" dirty="0"/>
              <a:t>You'll install Very Secure FTP with YUM.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CD90FF-1B43-4512-B6DB-BE1F8F02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Managing Software with RPM and YUM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3B0C6-6B3F-42DD-99AE-998A314E5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30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35A927-0E4B-4289-B311-C44A6769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dpkg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236A8-9EB3-40B4-8B7E-9FCEBF49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40343-AEC1-4783-B82B-28518D319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Debian packages.</a:t>
            </a:r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D858C3F2-A5D0-4F55-844B-7BE7A5854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124872"/>
              </p:ext>
            </p:extLst>
          </p:nvPr>
        </p:nvGraphicFramePr>
        <p:xfrm>
          <a:off x="1091924" y="1736944"/>
          <a:ext cx="6955571" cy="2054395"/>
        </p:xfrm>
        <a:graphic>
          <a:graphicData uri="http://schemas.openxmlformats.org/drawingml/2006/table">
            <a:tbl>
              <a:tblPr/>
              <a:tblGrid>
                <a:gridCol w="222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6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-i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Install the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-r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Uninstall the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-l [package name]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info about package or all packages if no argument given.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-s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Report whether package is installed.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251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35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2C34-8443-421F-9B86-7ED9B36D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apt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27C4C-EC12-4528-895E-CF3F32C3C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FC3CF-BF5F-4ECF-A52D-4B9EA431E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APT is front-end to dpkg, like YUM to RPM.</a:t>
            </a:r>
          </a:p>
          <a:p>
            <a:r>
              <a:rPr lang="en-US" dirty="0"/>
              <a:t>Most common way to manage .deb packages.</a:t>
            </a:r>
          </a:p>
          <a:p>
            <a:r>
              <a:rPr lang="en-US" dirty="0"/>
              <a:t>Common tools in the format </a:t>
            </a:r>
            <a:r>
              <a:rPr lang="en-US" dirty="0">
                <a:latin typeface="Cutive Mono" panose="020B0604020202020204" charset="0"/>
              </a:rPr>
              <a:t>apt-*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apt-get</a:t>
            </a:r>
            <a:r>
              <a:rPr lang="en-US" dirty="0"/>
              <a:t>, </a:t>
            </a:r>
            <a:r>
              <a:rPr lang="en-US" dirty="0">
                <a:latin typeface="Cutive Mono" panose="020B0604020202020204" charset="0"/>
              </a:rPr>
              <a:t>apt-cache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Older style.</a:t>
            </a:r>
          </a:p>
          <a:p>
            <a:r>
              <a:rPr lang="en-US" dirty="0"/>
              <a:t>Newer command is simply </a:t>
            </a:r>
            <a:r>
              <a:rPr lang="en-US" dirty="0">
                <a:latin typeface="Cutive Mono" panose="020B0604020202020204" charset="0"/>
              </a:rPr>
              <a:t>apt</a:t>
            </a:r>
          </a:p>
          <a:p>
            <a:pPr lvl="1"/>
            <a:r>
              <a:rPr lang="en-US" dirty="0"/>
              <a:t>More streamlined.</a:t>
            </a:r>
          </a:p>
        </p:txBody>
      </p:sp>
    </p:spTree>
    <p:extLst>
      <p:ext uri="{BB962C8B-B14F-4D97-AF65-F5344CB8AC3E}">
        <p14:creationId xmlns:p14="http://schemas.microsoft.com/office/powerpoint/2010/main" val="2529665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9567-C56F-4443-B830-06E06AC5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apt</a:t>
            </a:r>
            <a:r>
              <a:rPr lang="en-US" dirty="0"/>
              <a:t> Subcommands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83101-B74E-46C6-8694-70205B2D9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C8184754-5BB4-452D-AAA1-6051A37F4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599168"/>
              </p:ext>
            </p:extLst>
          </p:nvPr>
        </p:nvGraphicFramePr>
        <p:xfrm>
          <a:off x="736591" y="1021378"/>
          <a:ext cx="7670819" cy="3287032"/>
        </p:xfrm>
        <a:graphic>
          <a:graphicData uri="http://schemas.openxmlformats.org/drawingml/2006/table">
            <a:tbl>
              <a:tblPr/>
              <a:tblGrid>
                <a:gridCol w="2690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install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Install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remove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Uninstall package, leaving behind config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purge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Uninstall package, removing config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show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Report info about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3978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version {package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version info about package.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133972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update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Update the APT database of available packages.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91496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upgrade [package name]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Upgrade package or all packages if none provided.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313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03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90A7C-B0DB-46E8-B666-7589AB88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Debian Package Upgrades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AD8A2-A681-4C57-A468-65C611769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2D7170-7BA1-47D3-A261-393BCBEA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apt update</a:t>
            </a:r>
            <a:r>
              <a:rPr lang="en-US" dirty="0"/>
              <a:t> updates APT database.</a:t>
            </a:r>
          </a:p>
          <a:p>
            <a:pPr lvl="1"/>
            <a:r>
              <a:rPr lang="en-US" dirty="0"/>
              <a:t>APT becomes aware of new versions from repositories.</a:t>
            </a:r>
          </a:p>
          <a:p>
            <a:pPr lvl="1"/>
            <a:r>
              <a:rPr lang="en-US" dirty="0"/>
              <a:t>Doesn't install any software.</a:t>
            </a:r>
          </a:p>
          <a:p>
            <a:r>
              <a:rPr lang="en-US" dirty="0">
                <a:latin typeface="Cutive Mono" panose="020B0604020202020204" charset="0"/>
              </a:rPr>
              <a:t>apt upgrade</a:t>
            </a:r>
            <a:r>
              <a:rPr lang="en-US" dirty="0"/>
              <a:t> upgrades all installed software.</a:t>
            </a:r>
          </a:p>
          <a:p>
            <a:pPr lvl="1"/>
            <a:r>
              <a:rPr lang="en-US" dirty="0"/>
              <a:t>Based on newer versions of packages in APT database.</a:t>
            </a:r>
          </a:p>
          <a:p>
            <a:pPr lvl="1"/>
            <a:r>
              <a:rPr lang="en-US" dirty="0"/>
              <a:t>Can be time-consuming.</a:t>
            </a:r>
          </a:p>
          <a:p>
            <a:pPr lvl="1"/>
            <a:r>
              <a:rPr lang="en-US" dirty="0"/>
              <a:t>You can specify individual packages to upgrade rather than all.</a:t>
            </a:r>
          </a:p>
          <a:p>
            <a:r>
              <a:rPr lang="en-US" dirty="0"/>
              <a:t>Run </a:t>
            </a:r>
            <a:r>
              <a:rPr lang="en-US" dirty="0">
                <a:latin typeface="Cutive Mono" panose="020B0604020202020204" charset="0"/>
              </a:rPr>
              <a:t>apt update</a:t>
            </a:r>
            <a:r>
              <a:rPr lang="en-US" dirty="0"/>
              <a:t> first, then </a:t>
            </a:r>
            <a:r>
              <a:rPr lang="en-US" dirty="0">
                <a:latin typeface="Cutive Mono" panose="020B0604020202020204" charset="0"/>
              </a:rPr>
              <a:t>apt upgrade</a:t>
            </a:r>
            <a:r>
              <a:rPr lang="en-US" dirty="0"/>
              <a:t> after.</a:t>
            </a:r>
          </a:p>
        </p:txBody>
      </p:sp>
    </p:spTree>
    <p:extLst>
      <p:ext uri="{BB962C8B-B14F-4D97-AF65-F5344CB8AC3E}">
        <p14:creationId xmlns:p14="http://schemas.microsoft.com/office/powerpoint/2010/main" val="296230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D865D9-5578-4005-8150-9CA3591D2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Managing Software with dpkg and 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662DC-B2A9-4AC7-82A3-FB675FF4D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54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DDD03-2F04-4B09-BA8C-8E33C1605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Develetech systems are Debian-based.</a:t>
            </a:r>
          </a:p>
          <a:p>
            <a:r>
              <a:rPr lang="en-US" dirty="0"/>
              <a:t>They need to undergo network troubleshooting.</a:t>
            </a:r>
          </a:p>
          <a:p>
            <a:r>
              <a:rPr lang="en-US" dirty="0"/>
              <a:t>You'll download and install the </a:t>
            </a:r>
            <a:r>
              <a:rPr lang="en-US" dirty="0">
                <a:latin typeface="Cutive Mono" panose="020B0604020202020204" charset="0"/>
              </a:rPr>
              <a:t>nmap</a:t>
            </a:r>
            <a:r>
              <a:rPr lang="en-US" dirty="0"/>
              <a:t> package.</a:t>
            </a:r>
          </a:p>
          <a:p>
            <a:r>
              <a:rPr lang="en-US" dirty="0"/>
              <a:t>You'll use dpkg and APT.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C53739-22AE-4FB6-89C4-57E92AB6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Managing Software with dpkg and 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85054-2F52-444F-B8D6-D14182F30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97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0FECE8-942B-456D-8D2A-6D0CA840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(Slide 1 of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21F9B1-7AC4-45C9-AEBD-0C871C32A9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storage location for software packages.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7E5EA-3A90-48AF-8822-0FF9FFBA7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47EE0-AA3F-46B6-B18F-1501F3B51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Local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Stored on system's storage drive.</a:t>
            </a:r>
          </a:p>
          <a:p>
            <a:pPr lvl="1"/>
            <a:r>
              <a:rPr lang="en-US" dirty="0"/>
              <a:t>Installation is easy, but version control difficult.</a:t>
            </a:r>
          </a:p>
          <a:p>
            <a:r>
              <a:rPr lang="en-US" b="1" dirty="0"/>
              <a:t>Centralized internal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Stored on one or more systems in a LAN.</a:t>
            </a:r>
          </a:p>
          <a:p>
            <a:pPr lvl="1"/>
            <a:r>
              <a:rPr lang="en-US" dirty="0"/>
              <a:t>Version control is simpler.</a:t>
            </a:r>
          </a:p>
          <a:p>
            <a:r>
              <a:rPr lang="en-US" b="1" dirty="0"/>
              <a:t>Vendor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Maintained on Internet.</a:t>
            </a:r>
          </a:p>
          <a:p>
            <a:pPr lvl="1"/>
            <a:r>
              <a:rPr lang="en-US" dirty="0"/>
              <a:t>Version control is managed by vendor.</a:t>
            </a:r>
          </a:p>
        </p:txBody>
      </p:sp>
    </p:spTree>
    <p:extLst>
      <p:ext uri="{BB962C8B-B14F-4D97-AF65-F5344CB8AC3E}">
        <p14:creationId xmlns:p14="http://schemas.microsoft.com/office/powerpoint/2010/main" val="3523738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2EA0-FC40-8940-9BFC-E6029A21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9AA4D-EFD6-B14A-B371-6B147D695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E19D46-51B2-4302-B3EB-55DACF79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71" y="708660"/>
            <a:ext cx="6275859" cy="40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A40A90-FE65-4A9F-BD5E-09EA0494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EA6BF-9B36-48CE-8A68-72139C9D0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BC1832-2B30-46D8-818E-48FD291E0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Linux apps are modular and depend on other software.</a:t>
            </a:r>
          </a:p>
          <a:p>
            <a:r>
              <a:rPr lang="en-US" dirty="0"/>
              <a:t>Packages list dependencies.</a:t>
            </a:r>
          </a:p>
          <a:p>
            <a:pPr lvl="1"/>
            <a:r>
              <a:rPr lang="en-US" dirty="0"/>
              <a:t>Required components.</a:t>
            </a:r>
          </a:p>
          <a:p>
            <a:pPr lvl="1"/>
            <a:r>
              <a:rPr lang="en-US" dirty="0"/>
              <a:t>Software will not run without them.</a:t>
            </a:r>
          </a:p>
          <a:p>
            <a:r>
              <a:rPr lang="en-US" dirty="0"/>
              <a:t>Package managers check for dependencies before installing.</a:t>
            </a:r>
          </a:p>
          <a:p>
            <a:r>
              <a:rPr lang="en-US" dirty="0"/>
              <a:t>"Failed dependency" errors may arise.</a:t>
            </a:r>
          </a:p>
        </p:txBody>
      </p:sp>
    </p:spTree>
    <p:extLst>
      <p:ext uri="{BB962C8B-B14F-4D97-AF65-F5344CB8AC3E}">
        <p14:creationId xmlns:p14="http://schemas.microsoft.com/office/powerpoint/2010/main" val="1099227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0CB0E0-E8E5-45EF-8967-6B8DBB45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YUM Repository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15828-426B-4730-97EC-378AF146C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1B6263-F71E-4103-8945-5149091D8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Designate a location as a repo using </a:t>
            </a:r>
            <a:r>
              <a:rPr lang="en-US" dirty="0">
                <a:latin typeface="Cutive Mono" panose="020B0604020202020204" charset="0"/>
              </a:rPr>
              <a:t>createrepo</a:t>
            </a:r>
          </a:p>
          <a:p>
            <a:pPr lvl="1"/>
            <a:r>
              <a:rPr lang="en-US" dirty="0"/>
              <a:t>Updates XML files used to reference location.</a:t>
            </a:r>
          </a:p>
          <a:p>
            <a:pPr lvl="1"/>
            <a:r>
              <a:rPr lang="en-US" dirty="0"/>
              <a:t>Can be local drive, centralized server, or Internet-based.</a:t>
            </a:r>
          </a:p>
          <a:p>
            <a:r>
              <a:rPr lang="en-US" dirty="0"/>
              <a:t>Create .repo config file in </a:t>
            </a:r>
            <a:r>
              <a:rPr lang="en-US" dirty="0">
                <a:latin typeface="Cutive Mono" panose="020B0604020202020204" charset="0"/>
              </a:rPr>
              <a:t>/etc/yum.repos.d/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[repo-name]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name=Repository Name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baseurl=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enabled=1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gpgcheck=0</a:t>
            </a:r>
          </a:p>
        </p:txBody>
      </p:sp>
    </p:spTree>
    <p:extLst>
      <p:ext uri="{BB962C8B-B14F-4D97-AF65-F5344CB8AC3E}">
        <p14:creationId xmlns:p14="http://schemas.microsoft.com/office/powerpoint/2010/main" val="1023642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8156-62F8-4738-A4E8-E3304A39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Synchronization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3B1F9-D270-445C-8EA6-4600EF0FD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6779-9998-48B6-9DF4-63F44AF92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YUM can sync online repo to local repo.</a:t>
            </a:r>
          </a:p>
          <a:p>
            <a:pPr lvl="1"/>
            <a:r>
              <a:rPr lang="en-US" dirty="0"/>
              <a:t>Also known as mirroring.</a:t>
            </a:r>
          </a:p>
          <a:p>
            <a:r>
              <a:rPr lang="en-US" dirty="0"/>
              <a:t>Reduces WAN traffic and lessens load on parent repo.</a:t>
            </a:r>
          </a:p>
          <a:p>
            <a:r>
              <a:rPr lang="en-US" dirty="0">
                <a:latin typeface="Cutive Mono" panose="020B0604020202020204" charset="0"/>
              </a:rPr>
              <a:t>reposync</a:t>
            </a:r>
            <a:r>
              <a:rPr lang="en-US" dirty="0"/>
              <a:t> is used to manage process.</a:t>
            </a:r>
          </a:p>
          <a:p>
            <a:r>
              <a:rPr lang="en-US" dirty="0"/>
              <a:t>You can sync parent repo once, or periodically.</a:t>
            </a:r>
          </a:p>
          <a:p>
            <a:r>
              <a:rPr lang="en-US" dirty="0"/>
              <a:t>Example: Sync RHN repo to local server.</a:t>
            </a:r>
          </a:p>
          <a:p>
            <a:pPr lvl="1"/>
            <a:r>
              <a:rPr lang="en-US" dirty="0"/>
              <a:t>RH servers can use local repo instead of going out to Internet.</a:t>
            </a:r>
          </a:p>
          <a:p>
            <a:pPr lvl="1"/>
            <a:r>
              <a:rPr lang="en-US" dirty="0"/>
              <a:t>Local repo might be updated nightly.</a:t>
            </a:r>
          </a:p>
        </p:txBody>
      </p:sp>
    </p:spTree>
    <p:extLst>
      <p:ext uri="{BB962C8B-B14F-4D97-AF65-F5344CB8AC3E}">
        <p14:creationId xmlns:p14="http://schemas.microsoft.com/office/powerpoint/2010/main" val="2744625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F07E-2CC7-4D06-8014-51D73252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APT Repository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B7E11-9D15-4989-A596-B41C198CD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0EB3-F3EA-4327-9647-A88AA826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 are configured in: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/etc/apt/sources.list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/etc/apt/sources.list.d/</a:t>
            </a:r>
          </a:p>
          <a:p>
            <a:r>
              <a:rPr lang="en-US" dirty="0"/>
              <a:t>Can be local, centralized, or hosted on the Internet.</a:t>
            </a:r>
          </a:p>
          <a:p>
            <a:r>
              <a:rPr lang="en-US" dirty="0"/>
              <a:t>Format of entries: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deb URL distro-name components</a:t>
            </a:r>
          </a:p>
          <a:p>
            <a:r>
              <a:rPr lang="en-US" dirty="0"/>
              <a:t>Run </a:t>
            </a:r>
            <a:r>
              <a:rPr lang="en-US" dirty="0">
                <a:latin typeface="Cutive Mono" panose="020B0604020202020204" charset="0"/>
              </a:rPr>
              <a:t>apt update</a:t>
            </a:r>
            <a:r>
              <a:rPr lang="en-US" dirty="0"/>
              <a:t> so APT knows about new repos.</a:t>
            </a:r>
          </a:p>
        </p:txBody>
      </p:sp>
    </p:spTree>
    <p:extLst>
      <p:ext uri="{BB962C8B-B14F-4D97-AF65-F5344CB8AC3E}">
        <p14:creationId xmlns:p14="http://schemas.microsoft.com/office/powerpoint/2010/main" val="2108827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6B1AB-78AA-48B1-91D7-38F7E310BC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Configuring Repositories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8F1B0-C0C1-4F3C-A441-CE05ABABE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78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3DD183-AA9D-43A4-B8EF-D277F9C25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is a concern at Develetech.</a:t>
            </a:r>
          </a:p>
          <a:p>
            <a:r>
              <a:rPr lang="en-US" dirty="0"/>
              <a:t>Develetech wants to manage an internal repo for packages.</a:t>
            </a:r>
          </a:p>
          <a:p>
            <a:r>
              <a:rPr lang="en-US" dirty="0"/>
              <a:t>You'll configure a local YUM repo.</a:t>
            </a:r>
          </a:p>
          <a:p>
            <a:r>
              <a:rPr lang="en-US" dirty="0"/>
              <a:t>You'll make the repo available on the network using Apache.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6F002E-A139-4A77-AB30-1EFCD460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Repositories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77383-47B4-4B2E-9003-7F115FF97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25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FD863-96C4-459B-8483-F042367F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CE1EE-6992-4B94-A8FB-A8E511722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C53E0-F522-4E82-8435-C5A841017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download software from app vendors.</a:t>
            </a:r>
          </a:p>
          <a:p>
            <a:r>
              <a:rPr lang="en-US" dirty="0"/>
              <a:t>Also many sites that centralize software from different vendors.</a:t>
            </a:r>
          </a:p>
          <a:p>
            <a:r>
              <a:rPr lang="en-US" dirty="0"/>
              <a:t>Example software downloadable from the Internet:</a:t>
            </a:r>
          </a:p>
          <a:p>
            <a:pPr lvl="1"/>
            <a:r>
              <a:rPr lang="en-US" dirty="0"/>
              <a:t>Audacity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GIMP</a:t>
            </a:r>
          </a:p>
          <a:p>
            <a:pPr lvl="1"/>
            <a:r>
              <a:rPr lang="en-US" dirty="0"/>
              <a:t>Nmap</a:t>
            </a:r>
          </a:p>
          <a:p>
            <a:r>
              <a:rPr lang="en-US" dirty="0"/>
              <a:t>Can also search open source sites like GitHub for software.</a:t>
            </a:r>
          </a:p>
        </p:txBody>
      </p:sp>
    </p:spTree>
    <p:extLst>
      <p:ext uri="{BB962C8B-B14F-4D97-AF65-F5344CB8AC3E}">
        <p14:creationId xmlns:p14="http://schemas.microsoft.com/office/powerpoint/2010/main" val="1862652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1CD4-8EA4-45BC-B88D-7B782E70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wget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curl</a:t>
            </a:r>
            <a:r>
              <a:rPr lang="en-US" dirty="0"/>
              <a:t>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A51EC-4DCA-4C3A-8CE7-517E9CBD6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DE72A-7668-4FA8-89D7-155766350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You can access websites from the CLI.</a:t>
            </a:r>
          </a:p>
          <a:p>
            <a:pPr lvl="1"/>
            <a:r>
              <a:rPr lang="en-US" sz="1400" dirty="0"/>
              <a:t>Useful when you know the URL.</a:t>
            </a:r>
          </a:p>
          <a:p>
            <a:r>
              <a:rPr lang="en-US" sz="1600" dirty="0">
                <a:latin typeface="Cutive Mono" panose="020B0604020202020204" charset="0"/>
              </a:rPr>
              <a:t>wget</a:t>
            </a:r>
            <a:r>
              <a:rPr lang="en-US" sz="1600" dirty="0"/>
              <a:t> and </a:t>
            </a:r>
            <a:r>
              <a:rPr lang="en-US" sz="1600" dirty="0">
                <a:latin typeface="Cutive Mono" panose="020B0604020202020204" charset="0"/>
              </a:rPr>
              <a:t>curl</a:t>
            </a:r>
            <a:r>
              <a:rPr lang="en-US" sz="1600" dirty="0"/>
              <a:t> can be written into scripts.</a:t>
            </a:r>
          </a:p>
          <a:p>
            <a:pPr lvl="1"/>
            <a:r>
              <a:rPr lang="en-US" sz="1400" dirty="0"/>
              <a:t>Automates the downloading process.</a:t>
            </a:r>
          </a:p>
          <a:p>
            <a:r>
              <a:rPr lang="en-US" sz="1600" dirty="0">
                <a:latin typeface="Cutive Mono" panose="020B0604020202020204" charset="0"/>
              </a:rPr>
              <a:t>wget</a:t>
            </a:r>
            <a:r>
              <a:rPr lang="en-US" sz="1600" dirty="0"/>
              <a:t> example: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wget http://download.samba.org/pub/samba/samba-latest.tar.gz</a:t>
            </a:r>
          </a:p>
          <a:p>
            <a:r>
              <a:rPr lang="en-US" sz="1600" dirty="0">
                <a:latin typeface="Cutive Mono" panose="020B0604020202020204" charset="0"/>
              </a:rPr>
              <a:t>curl</a:t>
            </a:r>
            <a:r>
              <a:rPr lang="en-US" sz="1600" dirty="0"/>
              <a:t> example: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curl -o nmap-7.70.tar.bz2 https://nmap.org/dist/nmap-7.70.tar.bz2</a:t>
            </a:r>
          </a:p>
        </p:txBody>
      </p:sp>
    </p:spTree>
    <p:extLst>
      <p:ext uri="{BB962C8B-B14F-4D97-AF65-F5344CB8AC3E}">
        <p14:creationId xmlns:p14="http://schemas.microsoft.com/office/powerpoint/2010/main" val="1390278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9870-80E6-4AB8-AF21-D4CD2392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.tar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78C7E-EC5E-4176-B452-DFACE063B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796FF-768B-4391-87A0-D691C1696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tar</a:t>
            </a:r>
            <a:r>
              <a:rPr lang="en-US" dirty="0"/>
              <a:t> is an archiver.</a:t>
            </a:r>
          </a:p>
          <a:p>
            <a:pPr lvl="1"/>
            <a:r>
              <a:rPr lang="en-US" dirty="0"/>
              <a:t>Bundles multiple files together (tarball).</a:t>
            </a:r>
          </a:p>
          <a:p>
            <a:pPr lvl="1"/>
            <a:r>
              <a:rPr lang="en-US" dirty="0"/>
              <a:t>Creates file with .tar extension.</a:t>
            </a:r>
          </a:p>
          <a:p>
            <a:r>
              <a:rPr lang="en-US" dirty="0"/>
              <a:t>Makes downloading files easier.</a:t>
            </a:r>
          </a:p>
          <a:p>
            <a:pPr lvl="1"/>
            <a:r>
              <a:rPr lang="en-US" dirty="0"/>
              <a:t>Admin can create a bundle of files for others to extract.</a:t>
            </a:r>
          </a:p>
          <a:p>
            <a:r>
              <a:rPr lang="en-US" dirty="0"/>
              <a:t>Example tarball creation: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tar -cvf tarball.tar file1 file2 file3</a:t>
            </a:r>
          </a:p>
        </p:txBody>
      </p:sp>
    </p:spTree>
    <p:extLst>
      <p:ext uri="{BB962C8B-B14F-4D97-AF65-F5344CB8AC3E}">
        <p14:creationId xmlns:p14="http://schemas.microsoft.com/office/powerpoint/2010/main" val="182408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158BA6-2A6E-4467-80ED-9AD8BBC2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tar</a:t>
            </a:r>
            <a:r>
              <a:rPr lang="en-US" dirty="0"/>
              <a:t> Command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E2AC4-30B3-4091-AD4C-868BDD24C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520D3B8E-38BA-4476-8823-7D716B7E6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36343"/>
              </p:ext>
            </p:extLst>
          </p:nvPr>
        </p:nvGraphicFramePr>
        <p:xfrm>
          <a:off x="1695134" y="1291590"/>
          <a:ext cx="5749151" cy="2560320"/>
        </p:xfrm>
        <a:graphic>
          <a:graphicData uri="http://schemas.openxmlformats.org/drawingml/2006/table">
            <a:tbl>
              <a:tblPr/>
              <a:tblGrid>
                <a:gridCol w="1409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9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Create tarball.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C9E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Extract tarball.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 verbose mode.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Append files to tarball.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92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Test tarball or list files in tarball.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7569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Specify name of tarball in next argument.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618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192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6D0A-660B-4CF6-BD6F-1BBB5300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6B427-5B6C-4802-B986-ACA04C454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497BA-AAF2-4C56-A21A-E8B6068EF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compression reduces file size.</a:t>
            </a:r>
          </a:p>
          <a:p>
            <a:pPr lvl="1"/>
            <a:r>
              <a:rPr lang="en-US" dirty="0"/>
              <a:t>More efficient for downloading.</a:t>
            </a:r>
          </a:p>
          <a:p>
            <a:r>
              <a:rPr lang="en-US" dirty="0"/>
              <a:t>Several compression utilities available.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gzip</a:t>
            </a:r>
            <a:r>
              <a:rPr lang="en-US" dirty="0"/>
              <a:t>, </a:t>
            </a:r>
            <a:r>
              <a:rPr lang="en-US" dirty="0">
                <a:latin typeface="Cutive Mono" panose="020B0604020202020204" charset="0"/>
              </a:rPr>
              <a:t>bzip2</a:t>
            </a:r>
            <a:r>
              <a:rPr lang="en-US" dirty="0"/>
              <a:t>, etc.</a:t>
            </a:r>
          </a:p>
          <a:p>
            <a:r>
              <a:rPr lang="en-US" dirty="0"/>
              <a:t>Compressed tarball takes on file extensions like:</a:t>
            </a:r>
          </a:p>
          <a:p>
            <a:pPr lvl="1"/>
            <a:r>
              <a:rPr lang="en-US" dirty="0"/>
              <a:t>.tar.gz</a:t>
            </a:r>
          </a:p>
          <a:p>
            <a:pPr lvl="1"/>
            <a:r>
              <a:rPr lang="en-US" dirty="0"/>
              <a:t>.tar.bz2</a:t>
            </a:r>
          </a:p>
          <a:p>
            <a:r>
              <a:rPr lang="en-US" dirty="0">
                <a:latin typeface="Cutive Mono" panose="020B0604020202020204" charset="0"/>
              </a:rPr>
              <a:t>gzip</a:t>
            </a:r>
            <a:r>
              <a:rPr lang="en-US" dirty="0"/>
              <a:t> command examples: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gzip {file name}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gzip -d {file name}</a:t>
            </a:r>
          </a:p>
        </p:txBody>
      </p:sp>
    </p:spTree>
    <p:extLst>
      <p:ext uri="{BB962C8B-B14F-4D97-AF65-F5344CB8AC3E}">
        <p14:creationId xmlns:p14="http://schemas.microsoft.com/office/powerpoint/2010/main" val="290058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3806-1166-4068-80A4-5E7F949C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7" y="126002"/>
            <a:ext cx="8455567" cy="633458"/>
          </a:xfrm>
        </p:spPr>
        <p:txBody>
          <a:bodyPr/>
          <a:lstStyle/>
          <a:p>
            <a:r>
              <a:rPr lang="en-US" dirty="0"/>
              <a:t>Red Hat Installation vs. Debian Installation vs. Compiling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5B0E2-8135-4DC9-BFD8-77F9BC8F1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06959-119E-49F7-AC2A-329427A3E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dominant package managers:</a:t>
            </a:r>
          </a:p>
          <a:p>
            <a:pPr lvl="1"/>
            <a:r>
              <a:rPr lang="en-US" dirty="0"/>
              <a:t>Red Hat Package Manager (RPM)</a:t>
            </a:r>
          </a:p>
          <a:p>
            <a:pPr lvl="1"/>
            <a:r>
              <a:rPr lang="en-US" dirty="0"/>
              <a:t>Debian Package (dpkg)</a:t>
            </a:r>
          </a:p>
          <a:p>
            <a:r>
              <a:rPr lang="en-US" dirty="0"/>
              <a:t>Different design, but similar functionality.</a:t>
            </a:r>
          </a:p>
          <a:p>
            <a:r>
              <a:rPr lang="en-US" dirty="0"/>
              <a:t>Choice depends on distro.</a:t>
            </a:r>
          </a:p>
          <a:p>
            <a:r>
              <a:rPr lang="en-US" dirty="0"/>
              <a:t>Compiling is a traditional alternative.</a:t>
            </a:r>
          </a:p>
          <a:p>
            <a:pPr lvl="1"/>
            <a:r>
              <a:rPr lang="en-US" dirty="0"/>
              <a:t>Enables users to make changes to code before installing.</a:t>
            </a:r>
          </a:p>
          <a:p>
            <a:pPr lvl="1"/>
            <a:r>
              <a:rPr lang="en-US" dirty="0"/>
              <a:t>Can customize software to your liking.</a:t>
            </a:r>
          </a:p>
          <a:p>
            <a:pPr lvl="1"/>
            <a:r>
              <a:rPr lang="en-US" dirty="0"/>
              <a:t>Takes more effort and knowledge.</a:t>
            </a:r>
          </a:p>
        </p:txBody>
      </p:sp>
    </p:spTree>
    <p:extLst>
      <p:ext uri="{BB962C8B-B14F-4D97-AF65-F5344CB8AC3E}">
        <p14:creationId xmlns:p14="http://schemas.microsoft.com/office/powerpoint/2010/main" val="3637395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5C8CC-0465-4F8A-8932-45CD015D6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Acquiring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278F17-80E2-4441-B74E-087FDCE5A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50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43185-5ABE-4010-A7E0-13045530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investigating ways to download software from the web.</a:t>
            </a:r>
          </a:p>
          <a:p>
            <a:r>
              <a:rPr lang="en-US" dirty="0"/>
              <a:t>You're considering a script to automate the process.</a:t>
            </a:r>
          </a:p>
          <a:p>
            <a:r>
              <a:rPr lang="en-US" dirty="0"/>
              <a:t>You'll use </a:t>
            </a:r>
            <a:r>
              <a:rPr lang="en-US" dirty="0">
                <a:latin typeface="Cutive Mono" panose="020B0604020202020204" charset="0"/>
              </a:rPr>
              <a:t>wget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curl</a:t>
            </a:r>
            <a:r>
              <a:rPr lang="en-US" dirty="0"/>
              <a:t> to try downloads manually.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F7636B-FA10-46B9-9D78-91B75DE1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Acquiring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EFCF4-7D07-4668-9233-CF45ABB34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46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577978-DBFF-4B69-AF7C-6E6DE6D9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Compile?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51075-59DD-4B85-B4DD-E3F837AC3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B94AA-93B3-438E-9536-816A1C82F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Vendor-packaged software is configured with generic settings.</a:t>
            </a:r>
          </a:p>
          <a:p>
            <a:r>
              <a:rPr lang="en-US" dirty="0"/>
              <a:t>You might want to modify those settings or the software itself.</a:t>
            </a:r>
          </a:p>
          <a:p>
            <a:pPr lvl="1"/>
            <a:r>
              <a:rPr lang="en-US" dirty="0"/>
              <a:t>Example: Optimize for use on specific hardware.</a:t>
            </a:r>
          </a:p>
          <a:p>
            <a:r>
              <a:rPr lang="en-US" dirty="0"/>
              <a:t>Compiling software is common in Linux.</a:t>
            </a:r>
          </a:p>
          <a:p>
            <a:pPr lvl="1"/>
            <a:r>
              <a:rPr lang="en-US" dirty="0"/>
              <a:t>For Windows and macOS, most software is pre-compiled.</a:t>
            </a:r>
          </a:p>
        </p:txBody>
      </p:sp>
    </p:spTree>
    <p:extLst>
      <p:ext uri="{BB962C8B-B14F-4D97-AF65-F5344CB8AC3E}">
        <p14:creationId xmlns:p14="http://schemas.microsoft.com/office/powerpoint/2010/main" val="1743342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8EB4-525A-4E53-AA71-B546943F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6D10D2-F594-4A3C-9D1D-FDAF4AB82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4BCAB-7186-4002-93C3-80678228C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Compiling software requires a compiler.</a:t>
            </a:r>
          </a:p>
          <a:p>
            <a:pPr lvl="1"/>
            <a:r>
              <a:rPr lang="en-US" dirty="0"/>
              <a:t>Translates source code into machine-readable binaries.</a:t>
            </a:r>
          </a:p>
          <a:p>
            <a:r>
              <a:rPr lang="en-US" dirty="0"/>
              <a:t>GCC is a common Linux compiler.</a:t>
            </a:r>
          </a:p>
          <a:p>
            <a:r>
              <a:rPr lang="en-US" dirty="0"/>
              <a:t>Libraries might be required.</a:t>
            </a:r>
          </a:p>
          <a:p>
            <a:pPr lvl="1"/>
            <a:r>
              <a:rPr lang="en-US" dirty="0"/>
              <a:t>Vary by software.</a:t>
            </a:r>
          </a:p>
          <a:p>
            <a:r>
              <a:rPr lang="en-US" dirty="0"/>
              <a:t>Developers usually list required libraries.</a:t>
            </a:r>
          </a:p>
          <a:p>
            <a:pPr lvl="1"/>
            <a:r>
              <a:rPr lang="en-US" dirty="0"/>
              <a:t>Header files (.h) or library files (.a).</a:t>
            </a:r>
          </a:p>
        </p:txBody>
      </p:sp>
    </p:spTree>
    <p:extLst>
      <p:ext uri="{BB962C8B-B14F-4D97-AF65-F5344CB8AC3E}">
        <p14:creationId xmlns:p14="http://schemas.microsoft.com/office/powerpoint/2010/main" val="329347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3F6706-5C28-475E-950B-A86E2E17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3C0388-CF25-4035-B053-A88B9EBC0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Chunks of compiled code that can be used in programs to accomplish specific common tasks.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D7096-2F20-426C-BEC9-BE9A70529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C08AB-2B05-442F-A34E-6275450B5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libraries:</a:t>
            </a:r>
          </a:p>
          <a:p>
            <a:pPr lvl="1"/>
            <a:r>
              <a:rPr lang="en-US" dirty="0"/>
              <a:t>Enable modular program builds.</a:t>
            </a:r>
          </a:p>
          <a:p>
            <a:pPr lvl="1"/>
            <a:r>
              <a:rPr lang="en-US" dirty="0"/>
              <a:t>Reduce compilation time.</a:t>
            </a:r>
          </a:p>
          <a:p>
            <a:r>
              <a:rPr lang="en-US" dirty="0"/>
              <a:t>Compiled software must access necessary libraries while running.</a:t>
            </a:r>
          </a:p>
          <a:p>
            <a:r>
              <a:rPr lang="en-US" dirty="0"/>
              <a:t>Typically installed with distro.</a:t>
            </a:r>
          </a:p>
          <a:p>
            <a:pPr lvl="1"/>
            <a:r>
              <a:rPr lang="en-US" dirty="0"/>
              <a:t>General libraries are in </a:t>
            </a:r>
            <a:r>
              <a:rPr lang="en-US" dirty="0">
                <a:latin typeface="Cutive Mono" panose="020B0604020202020204" charset="0"/>
              </a:rPr>
              <a:t>/</a:t>
            </a:r>
            <a:r>
              <a:rPr lang="en-US" dirty="0" err="1">
                <a:latin typeface="Cutive Mono" panose="020B0604020202020204" charset="0"/>
              </a:rPr>
              <a:t>usr</a:t>
            </a:r>
            <a:r>
              <a:rPr lang="en-US" dirty="0">
                <a:latin typeface="Cutive Mono" panose="020B0604020202020204" charset="0"/>
              </a:rPr>
              <a:t>/lib/</a:t>
            </a:r>
          </a:p>
          <a:p>
            <a:pPr lvl="1"/>
            <a:r>
              <a:rPr lang="en-US" dirty="0"/>
              <a:t>Libraries for essential binaries are in </a:t>
            </a:r>
            <a:r>
              <a:rPr lang="en-US" dirty="0">
                <a:latin typeface="Cutive Mono" panose="020B0604020202020204" charset="0"/>
              </a:rPr>
              <a:t>/lib/</a:t>
            </a:r>
          </a:p>
          <a:p>
            <a:r>
              <a:rPr lang="en-US" dirty="0"/>
              <a:t>Sometimes included with program if not packaged with distro.</a:t>
            </a:r>
          </a:p>
        </p:txBody>
      </p:sp>
    </p:spTree>
    <p:extLst>
      <p:ext uri="{BB962C8B-B14F-4D97-AF65-F5344CB8AC3E}">
        <p14:creationId xmlns:p14="http://schemas.microsoft.com/office/powerpoint/2010/main" val="2012267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F05ECA-0751-423E-944C-2ABE7806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ldd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E1131-C56C-4753-B590-3C0557B8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ADC8F4-931C-4D8D-AA54-88D231831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users to view shared library dependencies for an app.</a:t>
            </a:r>
          </a:p>
          <a:p>
            <a:r>
              <a:rPr lang="en-US" dirty="0"/>
              <a:t>Useful for troubleshooting.</a:t>
            </a:r>
          </a:p>
          <a:p>
            <a:r>
              <a:rPr lang="en-US" dirty="0"/>
              <a:t>Useful for gathering system requirement info for an app.</a:t>
            </a:r>
          </a:p>
        </p:txBody>
      </p:sp>
    </p:spTree>
    <p:extLst>
      <p:ext uri="{BB962C8B-B14F-4D97-AF65-F5344CB8AC3E}">
        <p14:creationId xmlns:p14="http://schemas.microsoft.com/office/powerpoint/2010/main" val="952510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BA1D94-DECE-42AE-BEE4-3462D666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ldd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DAA1B-60D2-49E3-8693-A7FC29C5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1E883-06A6-477E-A452-8D2584A0E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82330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32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A97F-3BF1-4F61-B73A-6DD19E71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Compilation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F7AAC-65E1-4EBB-9BF0-DDA1F33CA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AC998-B833-4BFC-AD50-A9E101EE5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Unpack the download.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Change into created directory.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>
                <a:latin typeface="Cutive Mono" panose="020B0604020202020204" charset="0"/>
              </a:rPr>
              <a:t>./configure</a:t>
            </a:r>
            <a:r>
              <a:rPr lang="en-US" dirty="0"/>
              <a:t> to create a makefile.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make</a:t>
            </a:r>
            <a:r>
              <a:rPr lang="en-US" dirty="0"/>
              <a:t> to compile app based on makefile info.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make install</a:t>
            </a:r>
            <a:r>
              <a:rPr lang="en-US" dirty="0"/>
              <a:t> to install app binaries.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Instructions may vary depending on software.</a:t>
            </a:r>
          </a:p>
          <a:p>
            <a:pPr lvl="1"/>
            <a:r>
              <a:rPr lang="en-US" dirty="0"/>
              <a:t>Example: Modifying makefile before </a:t>
            </a:r>
            <a:r>
              <a:rPr lang="en-US" dirty="0">
                <a:latin typeface="Cutive Mono" panose="020B0604020202020204" charset="0"/>
              </a:rPr>
              <a:t>make</a:t>
            </a:r>
            <a:r>
              <a:rPr lang="en-US" dirty="0"/>
              <a:t> is run to optimize software.</a:t>
            </a:r>
          </a:p>
          <a:p>
            <a:pPr lvl="1"/>
            <a:r>
              <a:rPr lang="en-US" dirty="0"/>
              <a:t>Review README for info.</a:t>
            </a:r>
          </a:p>
        </p:txBody>
      </p:sp>
    </p:spTree>
    <p:extLst>
      <p:ext uri="{BB962C8B-B14F-4D97-AF65-F5344CB8AC3E}">
        <p14:creationId xmlns:p14="http://schemas.microsoft.com/office/powerpoint/2010/main" val="1150457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B5C3F-BBE6-4245-88B6-DDDAE8241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Building Software from Source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916B1-5D70-4251-B90D-249F67B88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575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959D6-ABE8-4687-B288-BBDD6584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Develetech wants to rely on Nmap to troubleshoot networked systems.</a:t>
            </a:r>
          </a:p>
          <a:p>
            <a:r>
              <a:rPr lang="en-US" dirty="0"/>
              <a:t>Compiling Nmap from source enables greater flexibility.</a:t>
            </a:r>
          </a:p>
          <a:p>
            <a:r>
              <a:rPr lang="en-US" dirty="0"/>
              <a:t>You'll do a basic compile of Nmap.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DD9851-D16A-4068-8772-CE4E1D7D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Compiling and Installing an Application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EBCC2-CC8B-4282-8A73-2B13AA353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33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8F13-0E37-624A-B4FE-B4A9B046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7" y="126002"/>
            <a:ext cx="8455567" cy="633458"/>
          </a:xfrm>
        </p:spPr>
        <p:txBody>
          <a:bodyPr/>
          <a:lstStyle/>
          <a:p>
            <a:r>
              <a:rPr lang="en-US" dirty="0"/>
              <a:t>Red Hat Installation vs. Debian Installation vs. Compiling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9FE51-B307-BD4A-9234-3EB2B8446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463A09-AE49-4A12-B490-982144F8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47" y="1092182"/>
            <a:ext cx="6204107" cy="35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16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5354-0A15-48B7-A500-92F664B8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Troubleshooting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F0F1D-2BB3-4973-AAE9-BD81F76DF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E7AD-EE5F-46E8-B6B5-6C3E3A9AA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 what packages exist before deployment.</a:t>
            </a:r>
          </a:p>
          <a:p>
            <a:r>
              <a:rPr lang="en-US" dirty="0"/>
              <a:t>Ensure needed dependencies are in repos.</a:t>
            </a:r>
          </a:p>
          <a:p>
            <a:r>
              <a:rPr lang="en-US" dirty="0"/>
              <a:t>To troubleshoot repos:</a:t>
            </a:r>
          </a:p>
          <a:p>
            <a:pPr lvl="1"/>
            <a:r>
              <a:rPr lang="en-US" dirty="0"/>
              <a:t>Verify network access.</a:t>
            </a:r>
          </a:p>
          <a:p>
            <a:pPr lvl="1"/>
            <a:r>
              <a:rPr lang="en-US" dirty="0"/>
              <a:t>Check repo configs (e.g., in </a:t>
            </a:r>
            <a:r>
              <a:rPr lang="en-US" dirty="0">
                <a:latin typeface="Cutive Mono" panose="020B0604020202020204" charset="0"/>
              </a:rPr>
              <a:t>/etc/yum.repos.d/</a:t>
            </a:r>
            <a:r>
              <a:rPr lang="en-US" dirty="0"/>
              <a:t>)</a:t>
            </a:r>
          </a:p>
          <a:p>
            <a:r>
              <a:rPr lang="en-US" dirty="0"/>
              <a:t>When compiling:</a:t>
            </a:r>
          </a:p>
          <a:p>
            <a:pPr lvl="1"/>
            <a:r>
              <a:rPr lang="en-US" dirty="0"/>
              <a:t>Verify compiler and compiler version.</a:t>
            </a:r>
          </a:p>
          <a:p>
            <a:pPr lvl="1"/>
            <a:r>
              <a:rPr lang="en-US" dirty="0"/>
              <a:t>Confirm you have supporting libraries.</a:t>
            </a:r>
          </a:p>
        </p:txBody>
      </p:sp>
    </p:spTree>
    <p:extLst>
      <p:ext uri="{BB962C8B-B14F-4D97-AF65-F5344CB8AC3E}">
        <p14:creationId xmlns:p14="http://schemas.microsoft.com/office/powerpoint/2010/main" val="1226097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A8F7-6EBF-4E14-8415-4E49B719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YUM and APT Manage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2600E-20FD-48AA-AD0C-55C464C8F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30A4D-2390-4B91-9041-C5BFFDAE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rely on info inside package to discover dependencies.</a:t>
            </a:r>
          </a:p>
          <a:p>
            <a:r>
              <a:rPr lang="en-US" dirty="0"/>
              <a:t>Both search repo for additional packages that are needed.</a:t>
            </a:r>
          </a:p>
          <a:p>
            <a:r>
              <a:rPr lang="en-US" dirty="0"/>
              <a:t>Can be configured to automatically install dependencies.</a:t>
            </a:r>
          </a:p>
          <a:p>
            <a:pPr lvl="1"/>
            <a:r>
              <a:rPr lang="en-US" dirty="0"/>
              <a:t>Simplifies installation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573962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509CB-75E9-43CF-9BA3-74756C2B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7" y="123010"/>
            <a:ext cx="8455567" cy="633458"/>
          </a:xfrm>
        </p:spPr>
        <p:txBody>
          <a:bodyPr/>
          <a:lstStyle/>
          <a:p>
            <a:r>
              <a:rPr lang="en-US" dirty="0"/>
              <a:t>Guidelines for Troubleshooting Software Dependency Issues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AA521-C0DE-4991-9F36-F271D765D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3DF64-6C13-4250-9105-94DC862E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Software Dependencies/Repos:</a:t>
            </a:r>
          </a:p>
          <a:p>
            <a:pPr lvl="1"/>
            <a:r>
              <a:rPr lang="en-US" sz="1200" dirty="0"/>
              <a:t>Use </a:t>
            </a:r>
            <a:r>
              <a:rPr lang="en-US" sz="1200" dirty="0">
                <a:latin typeface="Cutive Mono" panose="020B0604020202020204" charset="0"/>
              </a:rPr>
              <a:t>rpm -V {package name}</a:t>
            </a:r>
            <a:r>
              <a:rPr lang="en-US" sz="1200" dirty="0"/>
              <a:t> to verify components are installed.</a:t>
            </a:r>
          </a:p>
          <a:p>
            <a:pPr lvl="1"/>
            <a:r>
              <a:rPr lang="en-US" sz="1200" dirty="0"/>
              <a:t>Use </a:t>
            </a:r>
            <a:r>
              <a:rPr lang="en-US" sz="1200" dirty="0">
                <a:latin typeface="Cutive Mono" panose="020B0604020202020204" charset="0"/>
              </a:rPr>
              <a:t>rpm -qR {package name}</a:t>
            </a:r>
            <a:r>
              <a:rPr lang="en-US" sz="1200" dirty="0"/>
              <a:t> or </a:t>
            </a:r>
            <a:r>
              <a:rPr lang="en-US" sz="1200" dirty="0">
                <a:latin typeface="Cutive Mono" panose="020B0604020202020204" charset="0"/>
              </a:rPr>
              <a:t>yum deplist {package name}</a:t>
            </a:r>
            <a:r>
              <a:rPr lang="en-US" sz="1200" dirty="0"/>
              <a:t> to discover dependencies on RH.</a:t>
            </a:r>
          </a:p>
          <a:p>
            <a:pPr lvl="1"/>
            <a:r>
              <a:rPr lang="en-US" sz="1200" dirty="0"/>
              <a:t>Use </a:t>
            </a:r>
            <a:r>
              <a:rPr lang="en-US" sz="1200" dirty="0">
                <a:latin typeface="Cutive Mono" panose="020B0604020202020204" charset="0"/>
              </a:rPr>
              <a:t>apt-cache depends {package name}</a:t>
            </a:r>
            <a:r>
              <a:rPr lang="en-US" sz="1200" dirty="0"/>
              <a:t> to discover dependencies on Debian distros.</a:t>
            </a:r>
          </a:p>
          <a:p>
            <a:pPr lvl="1"/>
            <a:r>
              <a:rPr lang="en-US" sz="1200" dirty="0"/>
              <a:t>Use repos and ensure dependencies are in repos.</a:t>
            </a:r>
          </a:p>
          <a:p>
            <a:pPr lvl="1"/>
            <a:r>
              <a:rPr lang="en-US" sz="1200" dirty="0"/>
              <a:t>Ensure repos are current.</a:t>
            </a:r>
          </a:p>
          <a:p>
            <a:pPr lvl="1"/>
            <a:r>
              <a:rPr lang="en-US" sz="1200" dirty="0"/>
              <a:t>Ensure connectivity to repos.</a:t>
            </a:r>
          </a:p>
          <a:p>
            <a:r>
              <a:rPr lang="en-US" sz="1400" dirty="0"/>
              <a:t>Patching/Update Issues:</a:t>
            </a:r>
          </a:p>
          <a:p>
            <a:pPr lvl="1"/>
            <a:r>
              <a:rPr lang="en-US" sz="1200" dirty="0"/>
              <a:t>Read patch docs before applying.</a:t>
            </a:r>
          </a:p>
          <a:p>
            <a:pPr lvl="1"/>
            <a:r>
              <a:rPr lang="en-US" sz="1200" dirty="0"/>
              <a:t>Ensure network connectivity.</a:t>
            </a:r>
          </a:p>
          <a:p>
            <a:pPr lvl="1"/>
            <a:r>
              <a:rPr lang="en-US" sz="1200" dirty="0"/>
              <a:t>Test patches/updates before deploying.</a:t>
            </a:r>
          </a:p>
          <a:p>
            <a:pPr lvl="1"/>
            <a:r>
              <a:rPr lang="en-US" sz="1200" dirty="0"/>
              <a:t>Ensure dependencies/versions are satisfied for patches/updates.</a:t>
            </a:r>
          </a:p>
          <a:p>
            <a:pPr lvl="1"/>
            <a:r>
              <a:rPr lang="en-US" sz="1200" dirty="0"/>
              <a:t>Check installation logs if there are issues.</a:t>
            </a:r>
          </a:p>
          <a:p>
            <a:pPr lvl="1"/>
            <a:r>
              <a:rPr lang="en-US" sz="1200" dirty="0"/>
              <a:t>Have a contingency plan in case patches cause problems.</a:t>
            </a:r>
          </a:p>
        </p:txBody>
      </p:sp>
    </p:spTree>
    <p:extLst>
      <p:ext uri="{BB962C8B-B14F-4D97-AF65-F5344CB8AC3E}">
        <p14:creationId xmlns:p14="http://schemas.microsoft.com/office/powerpoint/2010/main" val="4187985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28AB-C033-45B9-A2BA-A6A20D1B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Troubleshooting Software Dependency Issues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F4457-CB2A-4435-B5CB-B5A728818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29F4B-CA61-443D-A9EE-C54E5396B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GCC/Library Issues:</a:t>
            </a:r>
          </a:p>
          <a:p>
            <a:pPr lvl="1"/>
            <a:r>
              <a:rPr lang="en-US" sz="1400" dirty="0"/>
              <a:t>Check docs for required GCC or other compiler versions.</a:t>
            </a:r>
          </a:p>
          <a:p>
            <a:pPr lvl="1"/>
            <a:r>
              <a:rPr lang="en-US" sz="1400" dirty="0"/>
              <a:t>Verify required versions of kernel and dependencies.</a:t>
            </a:r>
          </a:p>
          <a:p>
            <a:pPr lvl="1"/>
            <a:r>
              <a:rPr lang="en-US" sz="1400" dirty="0"/>
              <a:t>Use </a:t>
            </a:r>
            <a:r>
              <a:rPr lang="en-US" sz="1400" dirty="0" err="1">
                <a:latin typeface="Cutive Mono" panose="020B0604020202020204" charset="0"/>
              </a:rPr>
              <a:t>ldd</a:t>
            </a:r>
            <a:r>
              <a:rPr lang="en-US" sz="1400" dirty="0"/>
              <a:t> to check for shared library dependencies.</a:t>
            </a:r>
          </a:p>
          <a:p>
            <a:pPr lvl="1"/>
            <a:r>
              <a:rPr lang="en-US" sz="1400" dirty="0"/>
              <a:t>Verify library file versions/availability.</a:t>
            </a:r>
          </a:p>
          <a:p>
            <a:pPr lvl="1"/>
            <a:r>
              <a:rPr lang="en-US" sz="1400" dirty="0"/>
              <a:t>Compile/test program in VM.</a:t>
            </a:r>
          </a:p>
          <a:p>
            <a:pPr lvl="1"/>
            <a:r>
              <a:rPr lang="en-US" sz="1400" dirty="0"/>
              <a:t>Assume root privileges when issuing </a:t>
            </a:r>
            <a:r>
              <a:rPr lang="en-US" sz="1400" dirty="0">
                <a:latin typeface="Cutive Mono" panose="020B0604020202020204" charset="0"/>
              </a:rPr>
              <a:t>make install</a:t>
            </a:r>
            <a:r>
              <a:rPr lang="en-US" sz="1400" dirty="0"/>
              <a:t> command.</a:t>
            </a:r>
          </a:p>
        </p:txBody>
      </p:sp>
    </p:spTree>
    <p:extLst>
      <p:ext uri="{BB962C8B-B14F-4D97-AF65-F5344CB8AC3E}">
        <p14:creationId xmlns:p14="http://schemas.microsoft.com/office/powerpoint/2010/main" val="4251484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72FF8-1AA8-40D5-8623-769348D41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Software Dependency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E3415-3B4C-45CC-AA94-85C5292A8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554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8154A-6124-470A-A07D-C6A0859BA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Develetech wants to ensure package managers are used effectively.</a:t>
            </a:r>
          </a:p>
          <a:p>
            <a:r>
              <a:rPr lang="en-US" dirty="0"/>
              <a:t>You'll answer the following questions to clarify the proper use of tools.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C0E7AB-CBF7-4719-AD1D-D64C029A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Troubleshooting Dependency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CA0767-F757-4923-90EE-7B0EAD598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74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packages might you need to install in your organization? Which package management tools will you use most often?</a:t>
            </a:r>
          </a:p>
          <a:p>
            <a:r>
              <a:rPr lang="en-US" dirty="0"/>
              <a:t>As an administrator, why might you create your own repositories?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2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B75F-7F03-4DBD-B8E9-014FD89B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Hat Package Managers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88E14-B0B7-4D9B-865F-5D5855F4C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384A8-9EFD-4A77-B31A-33277C5D6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prepared by RPM use .rpm extension.</a:t>
            </a:r>
          </a:p>
          <a:p>
            <a:r>
              <a:rPr lang="en-US" dirty="0"/>
              <a:t>RPM is flexible and powerful.</a:t>
            </a:r>
          </a:p>
          <a:p>
            <a:pPr lvl="1"/>
            <a:r>
              <a:rPr lang="en-US" dirty="0"/>
              <a:t>Can inventory software easily.</a:t>
            </a:r>
          </a:p>
          <a:p>
            <a:r>
              <a:rPr lang="en-US" dirty="0"/>
              <a:t>YUM is newer.</a:t>
            </a:r>
          </a:p>
          <a:p>
            <a:pPr lvl="1"/>
            <a:r>
              <a:rPr lang="en-US" dirty="0"/>
              <a:t>Relies on .rpm packages.</a:t>
            </a:r>
          </a:p>
          <a:p>
            <a:pPr lvl="1"/>
            <a:r>
              <a:rPr lang="en-US" dirty="0"/>
              <a:t>More elegant and flexible commands.</a:t>
            </a:r>
          </a:p>
          <a:p>
            <a:pPr lvl="1"/>
            <a:r>
              <a:rPr lang="en-US" dirty="0"/>
              <a:t>Greater dependency handling.</a:t>
            </a:r>
          </a:p>
          <a:p>
            <a:pPr lvl="1"/>
            <a:r>
              <a:rPr lang="en-US" dirty="0"/>
              <a:t>Preferred in most cases.</a:t>
            </a:r>
          </a:p>
        </p:txBody>
      </p:sp>
    </p:spTree>
    <p:extLst>
      <p:ext uri="{BB962C8B-B14F-4D97-AF65-F5344CB8AC3E}">
        <p14:creationId xmlns:p14="http://schemas.microsoft.com/office/powerpoint/2010/main" val="242527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590D-A1B1-479F-A747-C10FE2290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Debian Package Managers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34643-DE11-4B26-8B5A-1DAE6E9DA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B461B-EF1D-45AD-853B-A17AFA0A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prepared by dpkg use .deb extension.</a:t>
            </a:r>
          </a:p>
          <a:p>
            <a:r>
              <a:rPr lang="en-US" dirty="0"/>
              <a:t>dpkg can control entire software lifecycle.</a:t>
            </a:r>
          </a:p>
          <a:p>
            <a:r>
              <a:rPr lang="en-US" dirty="0"/>
              <a:t>APT is newer.</a:t>
            </a:r>
          </a:p>
          <a:p>
            <a:pPr lvl="1"/>
            <a:r>
              <a:rPr lang="en-US" dirty="0"/>
              <a:t>Relies on .deb packages.</a:t>
            </a:r>
          </a:p>
          <a:p>
            <a:pPr lvl="1"/>
            <a:r>
              <a:rPr lang="en-US" dirty="0"/>
              <a:t>More flexible.</a:t>
            </a:r>
          </a:p>
          <a:p>
            <a:pPr lvl="1"/>
            <a:r>
              <a:rPr lang="en-US" dirty="0"/>
              <a:t>Preferred in most cases.</a:t>
            </a:r>
          </a:p>
        </p:txBody>
      </p:sp>
    </p:spTree>
    <p:extLst>
      <p:ext uri="{BB962C8B-B14F-4D97-AF65-F5344CB8AC3E}">
        <p14:creationId xmlns:p14="http://schemas.microsoft.com/office/powerpoint/2010/main" val="167466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38C5-5028-4961-8FE2-47B720D1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DNF and Zypper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49DA7-A73E-48EA-8924-1014A1D05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F3240-AAF3-44C2-89FB-8E23C17F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DNF:</a:t>
            </a:r>
          </a:p>
          <a:p>
            <a:pPr lvl="1"/>
            <a:r>
              <a:rPr lang="en-US" dirty="0"/>
              <a:t>Improved version of YUM.</a:t>
            </a:r>
          </a:p>
          <a:p>
            <a:pPr lvl="1"/>
            <a:r>
              <a:rPr lang="en-US" dirty="0"/>
              <a:t>Uses fewer resources.</a:t>
            </a:r>
          </a:p>
          <a:p>
            <a:pPr lvl="1"/>
            <a:r>
              <a:rPr lang="en-US" dirty="0"/>
              <a:t>Supports RPM.</a:t>
            </a:r>
          </a:p>
          <a:p>
            <a:pPr lvl="1"/>
            <a:r>
              <a:rPr lang="en-US" dirty="0"/>
              <a:t>Simplified commands.</a:t>
            </a:r>
          </a:p>
          <a:p>
            <a:pPr lvl="1"/>
            <a:r>
              <a:rPr lang="en-US" dirty="0"/>
              <a:t>Most YUM subcommands still usable.</a:t>
            </a:r>
          </a:p>
          <a:p>
            <a:r>
              <a:rPr lang="en-US" dirty="0"/>
              <a:t>Zypper:</a:t>
            </a:r>
          </a:p>
          <a:p>
            <a:pPr lvl="1"/>
            <a:r>
              <a:rPr lang="en-US" dirty="0"/>
              <a:t>Supports dependency solving.</a:t>
            </a:r>
          </a:p>
          <a:p>
            <a:pPr lvl="1"/>
            <a:r>
              <a:rPr lang="en-US" dirty="0"/>
              <a:t>Supports lifecycle management.</a:t>
            </a:r>
          </a:p>
          <a:p>
            <a:pPr lvl="1"/>
            <a:r>
              <a:rPr lang="en-US" dirty="0"/>
              <a:t>Used in openSUSE.</a:t>
            </a:r>
          </a:p>
          <a:p>
            <a:pPr lvl="1"/>
            <a:r>
              <a:rPr lang="en-US" dirty="0"/>
              <a:t>Supports .rpm packages.</a:t>
            </a:r>
          </a:p>
          <a:p>
            <a:pPr lvl="1"/>
            <a:r>
              <a:rPr lang="en-US" dirty="0"/>
              <a:t>Excellent at package management.</a:t>
            </a:r>
          </a:p>
        </p:txBody>
      </p:sp>
    </p:spTree>
    <p:extLst>
      <p:ext uri="{BB962C8B-B14F-4D97-AF65-F5344CB8AC3E}">
        <p14:creationId xmlns:p14="http://schemas.microsoft.com/office/powerpoint/2010/main" val="173308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3DDE8-5AE9-4895-BB00-DB80C7DBA7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Package Managers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BE7A7-13FC-455C-AA4C-5248E6331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986992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FDC804-2CDD-4219-BAE5-9A42F73E05FD}"/>
</file>

<file path=customXml/itemProps2.xml><?xml version="1.0" encoding="utf-8"?>
<ds:datastoreItem xmlns:ds="http://schemas.openxmlformats.org/officeDocument/2006/customXml" ds:itemID="{EA9328B9-8F0C-4239-A9A1-B11E7D71F758}"/>
</file>

<file path=customXml/itemProps3.xml><?xml version="1.0" encoding="utf-8"?>
<ds:datastoreItem xmlns:ds="http://schemas.openxmlformats.org/officeDocument/2006/customXml" ds:itemID="{DA62CCE2-FF9C-46EC-84E0-AE5F9DC0411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Words>2410</Words>
  <Application>Microsoft Office PowerPoint</Application>
  <PresentationFormat>On-screen Show (16:9)</PresentationFormat>
  <Paragraphs>432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Calibri</vt:lpstr>
      <vt:lpstr>Open Sans</vt:lpstr>
      <vt:lpstr>Cutive Mono</vt:lpstr>
      <vt:lpstr>Open Sans SemiBold</vt:lpstr>
      <vt:lpstr>Arial</vt:lpstr>
      <vt:lpstr>2_LO-CompTIA</vt:lpstr>
      <vt:lpstr>Managing Packages and Software</vt:lpstr>
      <vt:lpstr>Package Managers</vt:lpstr>
      <vt:lpstr>Software Dependencies</vt:lpstr>
      <vt:lpstr>Red Hat Installation vs. Debian Installation vs. Compiling (Slide 1 of 2)</vt:lpstr>
      <vt:lpstr>Red Hat Installation vs. Debian Installation vs. Compiling (Slide 2 of 2)</vt:lpstr>
      <vt:lpstr>Red Hat Package Managers</vt:lpstr>
      <vt:lpstr>Debian Package Managers</vt:lpstr>
      <vt:lpstr>DNF and Zypper</vt:lpstr>
      <vt:lpstr>PowerPoint Presentation</vt:lpstr>
      <vt:lpstr>Activity: Identifying Package Managers</vt:lpstr>
      <vt:lpstr>The rpm Command (Slide 1 of 2)</vt:lpstr>
      <vt:lpstr>The rpm Command (Slide 2 of 2)</vt:lpstr>
      <vt:lpstr>RPM Querying (Slide 1 of 2)</vt:lpstr>
      <vt:lpstr>RPM Querying (Slide 2 of 2)</vt:lpstr>
      <vt:lpstr>RPM Verification</vt:lpstr>
      <vt:lpstr>RPM Upgrades</vt:lpstr>
      <vt:lpstr>The yum Command (Slide 1 of 2)</vt:lpstr>
      <vt:lpstr>The yum Command (Slide 2 of 2)</vt:lpstr>
      <vt:lpstr>yum Subcommands</vt:lpstr>
      <vt:lpstr>PowerPoint Presentation</vt:lpstr>
      <vt:lpstr>Activity: Managing Software with RPM and YUM</vt:lpstr>
      <vt:lpstr>The dpkg Command</vt:lpstr>
      <vt:lpstr>The apt Command</vt:lpstr>
      <vt:lpstr>apt Subcommands</vt:lpstr>
      <vt:lpstr>Debian Package Upgrades</vt:lpstr>
      <vt:lpstr>PowerPoint Presentation</vt:lpstr>
      <vt:lpstr>Activity: Managing Software with dpkg and APT</vt:lpstr>
      <vt:lpstr>Repositories (Slide 1 of 2)</vt:lpstr>
      <vt:lpstr>Repositories (Slide 2 of 2)</vt:lpstr>
      <vt:lpstr>YUM Repository Configuration</vt:lpstr>
      <vt:lpstr>Repository Synchronization</vt:lpstr>
      <vt:lpstr>APT Repository Configuration</vt:lpstr>
      <vt:lpstr>PowerPoint Presentation</vt:lpstr>
      <vt:lpstr>Activity: Configuring Repositories</vt:lpstr>
      <vt:lpstr>Download Sites</vt:lpstr>
      <vt:lpstr>The wget and curl Commands</vt:lpstr>
      <vt:lpstr>.tar Files</vt:lpstr>
      <vt:lpstr>tar Command Options</vt:lpstr>
      <vt:lpstr>Compressed Files</vt:lpstr>
      <vt:lpstr>PowerPoint Presentation</vt:lpstr>
      <vt:lpstr>Activity: Acquiring Software</vt:lpstr>
      <vt:lpstr>Why Compile?</vt:lpstr>
      <vt:lpstr>Compilers</vt:lpstr>
      <vt:lpstr>Libraries</vt:lpstr>
      <vt:lpstr>The ldd Command (Slide 1 of 2)</vt:lpstr>
      <vt:lpstr>The ldd Command (Slide 2 of 2)</vt:lpstr>
      <vt:lpstr>The Software Compilation Process</vt:lpstr>
      <vt:lpstr>PowerPoint Presentation</vt:lpstr>
      <vt:lpstr>Activity: Compiling and Installing an Application</vt:lpstr>
      <vt:lpstr>Dependency Troubleshooting</vt:lpstr>
      <vt:lpstr>How YUM and APT Manage Dependencies</vt:lpstr>
      <vt:lpstr>Guidelines for Troubleshooting Software Dependency Issues (Slide 1 of 2)</vt:lpstr>
      <vt:lpstr>Guidelines for Troubleshooting Software Dependency Issues (Slide 2 of 2)</vt:lpstr>
      <vt:lpstr>PowerPoint Presentation</vt:lpstr>
      <vt:lpstr>Activity: Troubleshooting Dependency Issues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Packages and Software</dc:title>
  <dc:subject/>
  <dc:creator>Jason Nufryk</dc:creator>
  <cp:keywords/>
  <dc:description/>
  <cp:lastModifiedBy>Lindsay Bachman</cp:lastModifiedBy>
  <cp:revision>91</cp:revision>
  <dcterms:created xsi:type="dcterms:W3CDTF">2018-09-18T20:31:45Z</dcterms:created>
  <dcterms:modified xsi:type="dcterms:W3CDTF">2019-03-15T15:52:42Z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